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89" r:id="rId5"/>
    <p:sldId id="290" r:id="rId6"/>
    <p:sldId id="292" r:id="rId7"/>
    <p:sldId id="293" r:id="rId8"/>
    <p:sldId id="288" r:id="rId9"/>
    <p:sldId id="276" r:id="rId10"/>
    <p:sldId id="264" r:id="rId11"/>
    <p:sldId id="277" r:id="rId12"/>
    <p:sldId id="296" r:id="rId13"/>
    <p:sldId id="294" r:id="rId14"/>
    <p:sldId id="286" r:id="rId15"/>
    <p:sldId id="260" r:id="rId16"/>
    <p:sldId id="295" r:id="rId17"/>
    <p:sldId id="297" r:id="rId18"/>
    <p:sldId id="261" r:id="rId19"/>
    <p:sldId id="285" r:id="rId20"/>
    <p:sldId id="26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80C688"/>
    <a:srgbClr val="996303"/>
    <a:srgbClr val="7BC25C"/>
    <a:srgbClr val="BDED68"/>
    <a:srgbClr val="2F812D"/>
    <a:srgbClr val="277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10628-E83F-4E0F-B0CE-E182FA44EEF8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DD22D-4A2A-4163-9583-2898D47D6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3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538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92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6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54866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2344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25836"/>
      </p:ext>
    </p:extLst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473937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64786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48774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67082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64969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61009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1535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201535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03109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D6F59-AE1C-475B-8133-5465035C9A0A}" type="datetimeFigureOut">
              <a:rPr lang="zh-CN" altLang="en-US" smtClean="0"/>
              <a:t>2017/12/27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slide" Target="slide5.xml"/><Relationship Id="rId9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5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364641" y="1589174"/>
            <a:ext cx="4897677" cy="98955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46476" y="1724724"/>
            <a:ext cx="4334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喵呜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27381" y="2908748"/>
            <a:ext cx="6043709" cy="6384"/>
          </a:xfrm>
          <a:prstGeom prst="line">
            <a:avLst/>
          </a:prstGeom>
          <a:ln w="28575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88" y="2083952"/>
            <a:ext cx="5162212" cy="46130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15569" y="3137500"/>
            <a:ext cx="2325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</a:t>
            </a:r>
            <a:endParaRPr lang="en-US" altLang="zh-CN" sz="2000" dirty="0"/>
          </a:p>
          <a:p>
            <a:r>
              <a:rPr lang="zh-CN" altLang="en-US" sz="2000" dirty="0"/>
              <a:t>詹萍        李洁莹</a:t>
            </a:r>
            <a:endParaRPr lang="en-US" altLang="zh-CN" sz="2000" dirty="0"/>
          </a:p>
          <a:p>
            <a:r>
              <a:rPr lang="zh-CN" altLang="en-US" sz="2000" dirty="0"/>
              <a:t>陈玉淋    庞倩婷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479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334067" y="41449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的吸引力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8" y="195390"/>
            <a:ext cx="809133" cy="89987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445000" y="2108200"/>
            <a:ext cx="3175000" cy="3175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1"/>
          </p:cNvCxnSpPr>
          <p:nvPr/>
        </p:nvCxnSpPr>
        <p:spPr>
          <a:xfrm flipH="1" flipV="1">
            <a:off x="4457135" y="1981200"/>
            <a:ext cx="452833" cy="591968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961444" y="1981200"/>
            <a:ext cx="495691" cy="0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5301" y="4061921"/>
            <a:ext cx="3228391" cy="193899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有趣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の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灵魂</a:t>
            </a:r>
          </a:p>
        </p:txBody>
      </p:sp>
      <p:cxnSp>
        <p:nvCxnSpPr>
          <p:cNvPr id="34" name="直接连接符 33"/>
          <p:cNvCxnSpPr/>
          <p:nvPr/>
        </p:nvCxnSpPr>
        <p:spPr>
          <a:xfrm flipH="1" flipV="1">
            <a:off x="7155032" y="4818232"/>
            <a:ext cx="464968" cy="636124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7620000" y="5478204"/>
            <a:ext cx="660791" cy="23849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4457135" y="4818232"/>
            <a:ext cx="511215" cy="618909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994800" y="5411717"/>
            <a:ext cx="508720" cy="47697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8955" y="1223949"/>
            <a:ext cx="3245975" cy="193899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温暖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の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情怀</a:t>
            </a:r>
            <a:endParaRPr lang="zh-CN" altLang="en-US" sz="4000" dirty="0">
              <a:solidFill>
                <a:srgbClr val="FF505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292926" y="1223949"/>
            <a:ext cx="3245975" cy="193899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精美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の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界面</a:t>
            </a:r>
            <a:endParaRPr lang="zh-CN" altLang="en-US" sz="4000" dirty="0"/>
          </a:p>
        </p:txBody>
      </p:sp>
      <p:cxnSp>
        <p:nvCxnSpPr>
          <p:cNvPr id="43" name="直接连接符 42"/>
          <p:cNvCxnSpPr/>
          <p:nvPr/>
        </p:nvCxnSpPr>
        <p:spPr>
          <a:xfrm flipH="1">
            <a:off x="7191572" y="2032782"/>
            <a:ext cx="580500" cy="648793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7785100" y="2032782"/>
            <a:ext cx="495691" cy="0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8292926" y="4061921"/>
            <a:ext cx="3245975" cy="193899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方便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の</a:t>
            </a:r>
            <a:endParaRPr lang="en-US" altLang="zh-CN" sz="4000" b="1" dirty="0">
              <a:solidFill>
                <a:srgbClr val="FF5050"/>
              </a:solidFill>
            </a:endParaRPr>
          </a:p>
          <a:p>
            <a:pPr algn="ctr"/>
            <a:r>
              <a:rPr lang="zh-CN" altLang="en-US" sz="4000" b="1" dirty="0">
                <a:solidFill>
                  <a:srgbClr val="FF5050"/>
                </a:solidFill>
              </a:rPr>
              <a:t>互动</a:t>
            </a:r>
            <a:endParaRPr lang="zh-CN" altLang="en-US" sz="4000" dirty="0"/>
          </a:p>
        </p:txBody>
      </p:sp>
      <p:sp>
        <p:nvSpPr>
          <p:cNvPr id="53" name="椭圆形标注 52"/>
          <p:cNvSpPr/>
          <p:nvPr/>
        </p:nvSpPr>
        <p:spPr>
          <a:xfrm>
            <a:off x="6203852" y="2681575"/>
            <a:ext cx="759656" cy="385182"/>
          </a:xfrm>
          <a:prstGeom prst="wedgeEllipseCallout">
            <a:avLst/>
          </a:prstGeom>
          <a:noFill/>
          <a:ln>
            <a:solidFill>
              <a:srgbClr val="996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304175" y="2697425"/>
            <a:ext cx="5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喵</a:t>
            </a:r>
            <a:r>
              <a:rPr lang="en-US" altLang="zh-CN" dirty="0"/>
              <a:t>~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6744F8-7FA4-4EA3-9618-5EF97B10A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567" y="1238174"/>
            <a:ext cx="2890386" cy="5138464"/>
          </a:xfrm>
          <a:prstGeom prst="rect">
            <a:avLst/>
          </a:prstGeom>
        </p:spPr>
      </p:pic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05BA7ACF-FB27-4453-86C4-2293B2D38C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67" y="1238174"/>
            <a:ext cx="2890386" cy="5138465"/>
          </a:xfrm>
          <a:prstGeom prst="rect">
            <a:avLst/>
          </a:prstGeom>
        </p:spPr>
      </p:pic>
      <p:pic>
        <p:nvPicPr>
          <p:cNvPr id="7" name="图片 6" descr="图片包含 屏幕截图&#10;&#10;已生成极高可信度的说明">
            <a:extLst>
              <a:ext uri="{FF2B5EF4-FFF2-40B4-BE49-F238E27FC236}">
                <a16:creationId xmlns:a16="http://schemas.microsoft.com/office/drawing/2014/main" id="{0AF61126-008F-4814-8F93-25BA65C249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40" y="1243459"/>
            <a:ext cx="2884441" cy="5127895"/>
          </a:xfrm>
          <a:prstGeom prst="rect">
            <a:avLst/>
          </a:prstGeom>
        </p:spPr>
      </p:pic>
      <p:pic>
        <p:nvPicPr>
          <p:cNvPr id="11" name="图片 10" descr="图片包含 猫, 就坐, 屏幕截图&#10;&#10;已生成极高可信度的说明">
            <a:extLst>
              <a:ext uri="{FF2B5EF4-FFF2-40B4-BE49-F238E27FC236}">
                <a16:creationId xmlns:a16="http://schemas.microsoft.com/office/drawing/2014/main" id="{0838E631-072D-4B4F-A0AF-4AE64CE4BD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40" y="1243459"/>
            <a:ext cx="2884441" cy="5127894"/>
          </a:xfrm>
          <a:prstGeom prst="rect">
            <a:avLst/>
          </a:prstGeom>
        </p:spPr>
      </p:pic>
      <p:pic>
        <p:nvPicPr>
          <p:cNvPr id="15" name="图片 14" descr="图片包含 屏幕截图&#10;&#10;已生成极高可信度的说明">
            <a:extLst>
              <a:ext uri="{FF2B5EF4-FFF2-40B4-BE49-F238E27FC236}">
                <a16:creationId xmlns:a16="http://schemas.microsoft.com/office/drawing/2014/main" id="{115FF7BB-B137-4E32-B353-5E747B5EA4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38" y="1251100"/>
            <a:ext cx="2875845" cy="5112613"/>
          </a:xfrm>
          <a:prstGeom prst="rect">
            <a:avLst/>
          </a:prstGeom>
        </p:spPr>
      </p:pic>
      <p:pic>
        <p:nvPicPr>
          <p:cNvPr id="18" name="图片 17" descr="图片包含 屏幕截图&#10;&#10;已生成极高可信度的说明">
            <a:extLst>
              <a:ext uri="{FF2B5EF4-FFF2-40B4-BE49-F238E27FC236}">
                <a16:creationId xmlns:a16="http://schemas.microsoft.com/office/drawing/2014/main" id="{414DFCF9-17F0-47CE-B7F6-15BF854E78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107" y="1237356"/>
            <a:ext cx="2891306" cy="5140100"/>
          </a:xfrm>
          <a:prstGeom prst="rect">
            <a:avLst/>
          </a:prstGeom>
        </p:spPr>
      </p:pic>
      <p:pic>
        <p:nvPicPr>
          <p:cNvPr id="20" name="图片 19" descr="图片包含 屏幕截图&#10;&#10;已生成极高可信度的说明">
            <a:extLst>
              <a:ext uri="{FF2B5EF4-FFF2-40B4-BE49-F238E27FC236}">
                <a16:creationId xmlns:a16="http://schemas.microsoft.com/office/drawing/2014/main" id="{24C249CA-46A2-408F-9FC7-999D15868EB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38" y="1251100"/>
            <a:ext cx="2875845" cy="51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42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3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91069" y="3163191"/>
            <a:ext cx="60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开发工作量及难度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333"/>
            <a:ext cx="5741249" cy="51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8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2" y="464234"/>
            <a:ext cx="345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开发工作量及难度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D786EBC-2AF0-47F0-9C41-DBF9CD5892BC}"/>
              </a:ext>
            </a:extLst>
          </p:cNvPr>
          <p:cNvSpPr/>
          <p:nvPr/>
        </p:nvSpPr>
        <p:spPr>
          <a:xfrm>
            <a:off x="1139868" y="1960043"/>
            <a:ext cx="9913614" cy="416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E2DDC6-34B6-4758-A639-A83A256902B2}"/>
              </a:ext>
            </a:extLst>
          </p:cNvPr>
          <p:cNvSpPr txBox="1"/>
          <p:nvPr/>
        </p:nvSpPr>
        <p:spPr>
          <a:xfrm>
            <a:off x="1115373" y="127097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工作量：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302620-412B-4AE8-948B-954B612A5EC0}"/>
              </a:ext>
            </a:extLst>
          </p:cNvPr>
          <p:cNvSpPr txBox="1"/>
          <p:nvPr/>
        </p:nvSpPr>
        <p:spPr>
          <a:xfrm>
            <a:off x="745462" y="187658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0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D994B2-BC8A-48F5-A087-E2655664B42D}"/>
              </a:ext>
            </a:extLst>
          </p:cNvPr>
          <p:cNvSpPr txBox="1"/>
          <p:nvPr/>
        </p:nvSpPr>
        <p:spPr>
          <a:xfrm>
            <a:off x="11053482" y="1876582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100</a:t>
            </a:r>
            <a:endParaRPr lang="zh-CN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ACABC4-9F60-4AC0-A9B7-64F185233EFB}"/>
              </a:ext>
            </a:extLst>
          </p:cNvPr>
          <p:cNvSpPr/>
          <p:nvPr/>
        </p:nvSpPr>
        <p:spPr>
          <a:xfrm>
            <a:off x="1138518" y="1960043"/>
            <a:ext cx="7918967" cy="4168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B7BAAAC-68CE-4A1E-A179-416D854E4957}"/>
              </a:ext>
            </a:extLst>
          </p:cNvPr>
          <p:cNvSpPr txBox="1"/>
          <p:nvPr/>
        </p:nvSpPr>
        <p:spPr>
          <a:xfrm>
            <a:off x="8652566" y="145118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80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4FBC16-F042-4316-B65A-33BA5AFE3848}"/>
              </a:ext>
            </a:extLst>
          </p:cNvPr>
          <p:cNvSpPr txBox="1"/>
          <p:nvPr/>
        </p:nvSpPr>
        <p:spPr>
          <a:xfrm>
            <a:off x="1124896" y="253323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难度：</a:t>
            </a:r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C4823878-0DF4-498E-BB24-FB17E2268852}"/>
              </a:ext>
            </a:extLst>
          </p:cNvPr>
          <p:cNvSpPr/>
          <p:nvPr/>
        </p:nvSpPr>
        <p:spPr>
          <a:xfrm>
            <a:off x="1322363" y="3181538"/>
            <a:ext cx="1033474" cy="1033474"/>
          </a:xfrm>
          <a:prstGeom prst="star5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680F5A09-4057-4087-9F68-7EB7A87C7174}"/>
              </a:ext>
            </a:extLst>
          </p:cNvPr>
          <p:cNvSpPr/>
          <p:nvPr/>
        </p:nvSpPr>
        <p:spPr>
          <a:xfrm>
            <a:off x="2803507" y="3176770"/>
            <a:ext cx="1033474" cy="1033474"/>
          </a:xfrm>
          <a:prstGeom prst="star5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60C19E63-E8C4-4011-B9E0-C7079A9AA42F}"/>
              </a:ext>
            </a:extLst>
          </p:cNvPr>
          <p:cNvSpPr/>
          <p:nvPr/>
        </p:nvSpPr>
        <p:spPr>
          <a:xfrm>
            <a:off x="4298945" y="3186293"/>
            <a:ext cx="1033474" cy="1033474"/>
          </a:xfrm>
          <a:prstGeom prst="star5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195ECC5E-172F-4E60-80ED-6C823FF8D82B}"/>
              </a:ext>
            </a:extLst>
          </p:cNvPr>
          <p:cNvSpPr/>
          <p:nvPr/>
        </p:nvSpPr>
        <p:spPr>
          <a:xfrm>
            <a:off x="5794362" y="3181528"/>
            <a:ext cx="1033474" cy="1033474"/>
          </a:xfrm>
          <a:prstGeom prst="star5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695D8D52-B40B-4315-93AA-58C73BEF19D1}"/>
              </a:ext>
            </a:extLst>
          </p:cNvPr>
          <p:cNvSpPr/>
          <p:nvPr/>
        </p:nvSpPr>
        <p:spPr>
          <a:xfrm>
            <a:off x="7404095" y="3176764"/>
            <a:ext cx="1033474" cy="1033474"/>
          </a:xfrm>
          <a:prstGeom prst="star5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星形: 五角 19">
            <a:extLst>
              <a:ext uri="{FF2B5EF4-FFF2-40B4-BE49-F238E27FC236}">
                <a16:creationId xmlns:a16="http://schemas.microsoft.com/office/drawing/2014/main" id="{5A809664-FD1C-469B-800C-B9D6E553795F}"/>
              </a:ext>
            </a:extLst>
          </p:cNvPr>
          <p:cNvSpPr/>
          <p:nvPr/>
        </p:nvSpPr>
        <p:spPr>
          <a:xfrm>
            <a:off x="1331888" y="3176770"/>
            <a:ext cx="1033474" cy="10334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A090D1CB-CC70-4B9C-B49E-752140C06887}"/>
              </a:ext>
            </a:extLst>
          </p:cNvPr>
          <p:cNvSpPr/>
          <p:nvPr/>
        </p:nvSpPr>
        <p:spPr>
          <a:xfrm>
            <a:off x="2813032" y="3172002"/>
            <a:ext cx="1033474" cy="10334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C07B7502-5702-4B3F-AA4C-7EC75C9CB611}"/>
              </a:ext>
            </a:extLst>
          </p:cNvPr>
          <p:cNvSpPr/>
          <p:nvPr/>
        </p:nvSpPr>
        <p:spPr>
          <a:xfrm>
            <a:off x="4308470" y="3181525"/>
            <a:ext cx="1033474" cy="10334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D3FE9314-EA22-4E99-B70C-386F73E1D902}"/>
              </a:ext>
            </a:extLst>
          </p:cNvPr>
          <p:cNvSpPr/>
          <p:nvPr/>
        </p:nvSpPr>
        <p:spPr>
          <a:xfrm>
            <a:off x="5803887" y="3176760"/>
            <a:ext cx="1033474" cy="1033474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63A77EF-B69C-4150-85B5-9DED20DD7721}"/>
              </a:ext>
            </a:extLst>
          </p:cNvPr>
          <p:cNvSpPr txBox="1"/>
          <p:nvPr/>
        </p:nvSpPr>
        <p:spPr>
          <a:xfrm>
            <a:off x="1130992" y="4477854"/>
            <a:ext cx="1430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态度：</a:t>
            </a:r>
          </a:p>
        </p:txBody>
      </p:sp>
      <p:sp>
        <p:nvSpPr>
          <p:cNvPr id="7" name="心形 6">
            <a:extLst>
              <a:ext uri="{FF2B5EF4-FFF2-40B4-BE49-F238E27FC236}">
                <a16:creationId xmlns:a16="http://schemas.microsoft.com/office/drawing/2014/main" id="{9B5C1EA0-B47A-4B39-9D8C-73902CF9975D}"/>
              </a:ext>
            </a:extLst>
          </p:cNvPr>
          <p:cNvSpPr/>
          <p:nvPr/>
        </p:nvSpPr>
        <p:spPr>
          <a:xfrm>
            <a:off x="1331888" y="5231148"/>
            <a:ext cx="1024807" cy="102480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心形 24">
            <a:extLst>
              <a:ext uri="{FF2B5EF4-FFF2-40B4-BE49-F238E27FC236}">
                <a16:creationId xmlns:a16="http://schemas.microsoft.com/office/drawing/2014/main" id="{82B8A9B9-7C32-4DC6-8F5C-80DBEAF39B7F}"/>
              </a:ext>
            </a:extLst>
          </p:cNvPr>
          <p:cNvSpPr/>
          <p:nvPr/>
        </p:nvSpPr>
        <p:spPr>
          <a:xfrm>
            <a:off x="2837600" y="5237244"/>
            <a:ext cx="1024807" cy="102480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心形 25">
            <a:extLst>
              <a:ext uri="{FF2B5EF4-FFF2-40B4-BE49-F238E27FC236}">
                <a16:creationId xmlns:a16="http://schemas.microsoft.com/office/drawing/2014/main" id="{BE5223F1-14D2-4AC8-AFEB-A68D78952A94}"/>
              </a:ext>
            </a:extLst>
          </p:cNvPr>
          <p:cNvSpPr/>
          <p:nvPr/>
        </p:nvSpPr>
        <p:spPr>
          <a:xfrm>
            <a:off x="4343312" y="5206764"/>
            <a:ext cx="1024807" cy="102480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心形 26">
            <a:extLst>
              <a:ext uri="{FF2B5EF4-FFF2-40B4-BE49-F238E27FC236}">
                <a16:creationId xmlns:a16="http://schemas.microsoft.com/office/drawing/2014/main" id="{EDDC6351-501C-41F6-A4C5-04E58B024C6A}"/>
              </a:ext>
            </a:extLst>
          </p:cNvPr>
          <p:cNvSpPr/>
          <p:nvPr/>
        </p:nvSpPr>
        <p:spPr>
          <a:xfrm>
            <a:off x="5861216" y="5225052"/>
            <a:ext cx="1024807" cy="102480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心形 27">
            <a:extLst>
              <a:ext uri="{FF2B5EF4-FFF2-40B4-BE49-F238E27FC236}">
                <a16:creationId xmlns:a16="http://schemas.microsoft.com/office/drawing/2014/main" id="{88FA449E-DE04-42D1-B6F1-A8D275677D40}"/>
              </a:ext>
            </a:extLst>
          </p:cNvPr>
          <p:cNvSpPr/>
          <p:nvPr/>
        </p:nvSpPr>
        <p:spPr>
          <a:xfrm>
            <a:off x="7452272" y="5225052"/>
            <a:ext cx="1024807" cy="102480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20" grpId="0" animBg="1"/>
      <p:bldP spid="21" grpId="0" animBg="1"/>
      <p:bldP spid="22" grpId="0" animBg="1"/>
      <p:bldP spid="23" grpId="0" animBg="1"/>
      <p:bldP spid="24" grpId="0"/>
      <p:bldP spid="7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4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991069" y="3163191"/>
            <a:ext cx="60485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测试的有效性和工作量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333"/>
            <a:ext cx="5741249" cy="51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93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2" y="464234"/>
            <a:ext cx="345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测试的有效性和工作量</a:t>
            </a:r>
          </a:p>
        </p:txBody>
      </p:sp>
    </p:spTree>
    <p:extLst>
      <p:ext uri="{BB962C8B-B14F-4D97-AF65-F5344CB8AC3E}">
        <p14:creationId xmlns:p14="http://schemas.microsoft.com/office/powerpoint/2010/main" val="2740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5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786315" y="3077476"/>
            <a:ext cx="4185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用户体验及改进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" y="1962569"/>
            <a:ext cx="5514017" cy="49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60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4"/>
            <a:ext cx="3182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用户体验及改进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BE378B-CBF3-4DB9-A32C-B15A05E64F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75012" y="1250620"/>
          <a:ext cx="9224682" cy="51431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4714">
                  <a:extLst>
                    <a:ext uri="{9D8B030D-6E8A-4147-A177-3AD203B41FA5}">
                      <a16:colId xmlns:a16="http://schemas.microsoft.com/office/drawing/2014/main" val="845734458"/>
                    </a:ext>
                  </a:extLst>
                </a:gridCol>
                <a:gridCol w="1844714">
                  <a:extLst>
                    <a:ext uri="{9D8B030D-6E8A-4147-A177-3AD203B41FA5}">
                      <a16:colId xmlns:a16="http://schemas.microsoft.com/office/drawing/2014/main" val="2189280687"/>
                    </a:ext>
                  </a:extLst>
                </a:gridCol>
                <a:gridCol w="1844714">
                  <a:extLst>
                    <a:ext uri="{9D8B030D-6E8A-4147-A177-3AD203B41FA5}">
                      <a16:colId xmlns:a16="http://schemas.microsoft.com/office/drawing/2014/main" val="2873256928"/>
                    </a:ext>
                  </a:extLst>
                </a:gridCol>
                <a:gridCol w="1844714">
                  <a:extLst>
                    <a:ext uri="{9D8B030D-6E8A-4147-A177-3AD203B41FA5}">
                      <a16:colId xmlns:a16="http://schemas.microsoft.com/office/drawing/2014/main" val="3638479142"/>
                    </a:ext>
                  </a:extLst>
                </a:gridCol>
                <a:gridCol w="1845826">
                  <a:extLst>
                    <a:ext uri="{9D8B030D-6E8A-4147-A177-3AD203B41FA5}">
                      <a16:colId xmlns:a16="http://schemas.microsoft.com/office/drawing/2014/main" val="1226329890"/>
                    </a:ext>
                  </a:extLst>
                </a:gridCol>
              </a:tblGrid>
              <a:tr h="42859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测试人员信息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5381164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学院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年级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专业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1717866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王伊玲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地科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师范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2564425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姜淑晶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软件过程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1944439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钱丽欣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386796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陈姿静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773356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苏柯欣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数据库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女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7112115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张锐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网络工程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5042698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李德濠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网络工程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0535464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郑耿龙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非师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945607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蔡泽森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非师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1948544"/>
                  </a:ext>
                </a:extLst>
              </a:tr>
              <a:tr h="42859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杨景添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计算机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密码学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695338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62DD6C0-0CA6-4776-9928-F074526D94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75012" y="1250620"/>
          <a:ext cx="9224681" cy="5143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704">
                  <a:extLst>
                    <a:ext uri="{9D8B030D-6E8A-4147-A177-3AD203B41FA5}">
                      <a16:colId xmlns:a16="http://schemas.microsoft.com/office/drawing/2014/main" val="590098709"/>
                    </a:ext>
                  </a:extLst>
                </a:gridCol>
                <a:gridCol w="2206095">
                  <a:extLst>
                    <a:ext uri="{9D8B030D-6E8A-4147-A177-3AD203B41FA5}">
                      <a16:colId xmlns:a16="http://schemas.microsoft.com/office/drawing/2014/main" val="4012257699"/>
                    </a:ext>
                  </a:extLst>
                </a:gridCol>
                <a:gridCol w="1418840">
                  <a:extLst>
                    <a:ext uri="{9D8B030D-6E8A-4147-A177-3AD203B41FA5}">
                      <a16:colId xmlns:a16="http://schemas.microsoft.com/office/drawing/2014/main" val="3618228125"/>
                    </a:ext>
                  </a:extLst>
                </a:gridCol>
                <a:gridCol w="2813216">
                  <a:extLst>
                    <a:ext uri="{9D8B030D-6E8A-4147-A177-3AD203B41FA5}">
                      <a16:colId xmlns:a16="http://schemas.microsoft.com/office/drawing/2014/main" val="3264566935"/>
                    </a:ext>
                  </a:extLst>
                </a:gridCol>
                <a:gridCol w="1845826">
                  <a:extLst>
                    <a:ext uri="{9D8B030D-6E8A-4147-A177-3AD203B41FA5}">
                      <a16:colId xmlns:a16="http://schemas.microsoft.com/office/drawing/2014/main" val="58841339"/>
                    </a:ext>
                  </a:extLst>
                </a:gridCol>
              </a:tblGrid>
              <a:tr h="209719"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243042"/>
                  </a:ext>
                </a:extLst>
              </a:tr>
              <a:tr h="209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姓名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意见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是否已需改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修改内容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测试反馈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1930498"/>
                  </a:ext>
                </a:extLst>
              </a:tr>
              <a:tr h="838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王伊玲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App</a:t>
                      </a:r>
                      <a:r>
                        <a:rPr lang="zh-CN" sz="1050" kern="100">
                          <a:effectLst/>
                        </a:rPr>
                        <a:t>部分功能不可用，比如播放视频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经本团队排查此为</a:t>
                      </a:r>
                      <a:r>
                        <a:rPr lang="en-US" sz="1050" kern="100">
                          <a:effectLst/>
                        </a:rPr>
                        <a:t>Android6.0</a:t>
                      </a:r>
                      <a:r>
                        <a:rPr lang="zh-CN" sz="1050" kern="100">
                          <a:effectLst/>
                        </a:rPr>
                        <a:t>版本权限问题，所以我们增加了动态申请权限。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</a:t>
                      </a:r>
                      <a:r>
                        <a:rPr lang="zh-CN" sz="1050" kern="100">
                          <a:effectLst/>
                        </a:rPr>
                        <a:t>（可以用了，</a:t>
                      </a:r>
                      <a:r>
                        <a:rPr lang="en-US" sz="1050" kern="100">
                          <a:effectLst/>
                        </a:rPr>
                        <a:t>app</a:t>
                      </a:r>
                      <a:r>
                        <a:rPr lang="zh-CN" sz="1050" kern="100">
                          <a:effectLst/>
                        </a:rPr>
                        <a:t>很漂亮。）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1811939"/>
                  </a:ext>
                </a:extLst>
              </a:tr>
              <a:tr h="5992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姜淑晶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希望首页</a:t>
                      </a:r>
                      <a:r>
                        <a:rPr lang="en-US" sz="1050" kern="100">
                          <a:effectLst/>
                        </a:rPr>
                        <a:t>banner</a:t>
                      </a:r>
                      <a:r>
                        <a:rPr lang="zh-CN" sz="1050" kern="100">
                          <a:effectLst/>
                        </a:rPr>
                        <a:t>像其他</a:t>
                      </a:r>
                      <a:r>
                        <a:rPr lang="en-US" sz="1050" kern="100">
                          <a:effectLst/>
                        </a:rPr>
                        <a:t>app</a:t>
                      </a:r>
                      <a:r>
                        <a:rPr lang="zh-CN" sz="1050" kern="100">
                          <a:effectLst/>
                        </a:rPr>
                        <a:t>一样可以自动播放。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首页</a:t>
                      </a:r>
                      <a:r>
                        <a:rPr lang="en-US" sz="1050" kern="100">
                          <a:effectLst/>
                        </a:rPr>
                        <a:t>banner</a:t>
                      </a:r>
                      <a:r>
                        <a:rPr lang="zh-CN" sz="1050" kern="100">
                          <a:effectLst/>
                        </a:rPr>
                        <a:t>已实现定时自动播放多张图片效果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9273318"/>
                  </a:ext>
                </a:extLst>
              </a:tr>
              <a:tr h="5592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钱丽欣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整体挺好的，颜色也好看。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否（无需修改）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4699058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陈姿静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很好玩呀，猫也好好看。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698158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苏柯欣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 App</a:t>
                      </a:r>
                      <a:r>
                        <a:rPr lang="zh-CN" sz="1050" kern="100">
                          <a:effectLst/>
                        </a:rPr>
                        <a:t>很有爱，猫咪形象可爱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7325590"/>
                  </a:ext>
                </a:extLst>
              </a:tr>
              <a:tr h="2097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张锐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功能齐全不错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0276480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李德濠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扫一扫没有二维码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本</a:t>
                      </a:r>
                      <a:r>
                        <a:rPr lang="en-US" sz="1050" kern="100">
                          <a:effectLst/>
                        </a:rPr>
                        <a:t>app</a:t>
                      </a:r>
                      <a:r>
                        <a:rPr lang="zh-CN" sz="1050" kern="100">
                          <a:effectLst/>
                        </a:rPr>
                        <a:t>尚未进行推广，这部分将在以后改进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未完成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243078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郑耿龙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颜色太粉了，不适合男孩子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红色加深（增加冷色系），偏网易云的红色风格，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1131951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蔡泽森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界面（已修改后红色界面）好看。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866054"/>
                  </a:ext>
                </a:extLst>
              </a:tr>
              <a:tr h="4194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杨景添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App</a:t>
                      </a:r>
                      <a:r>
                        <a:rPr lang="zh-CN" sz="1050" kern="100">
                          <a:effectLst/>
                        </a:rPr>
                        <a:t>很好，要求分享给好友。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在猫圈增加分享功能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A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518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30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2" y="464234"/>
            <a:ext cx="345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视频演示</a:t>
            </a:r>
          </a:p>
        </p:txBody>
      </p:sp>
    </p:spTree>
    <p:extLst>
      <p:ext uri="{BB962C8B-B14F-4D97-AF65-F5344CB8AC3E}">
        <p14:creationId xmlns:p14="http://schemas.microsoft.com/office/powerpoint/2010/main" val="40561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6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560815" y="3254144"/>
            <a:ext cx="3110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团队分工</a:t>
            </a:r>
            <a:endParaRPr lang="en-US" altLang="zh-CN" sz="44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1" y="1988728"/>
            <a:ext cx="544316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0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4"/>
            <a:ext cx="22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团队分工</a:t>
            </a:r>
            <a:endParaRPr lang="en-US" altLang="zh-CN" sz="24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2363" y="1333500"/>
            <a:ext cx="8801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开发担当（功能开发）：詹萍、庞倩婷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设计担当（界面设计）：陈玉淋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宣传担当（</a:t>
            </a:r>
            <a:r>
              <a:rPr lang="en-US" altLang="zh-CN" sz="2400" dirty="0"/>
              <a:t>PPT</a:t>
            </a:r>
            <a:r>
              <a:rPr lang="zh-CN" altLang="en-US" sz="2400" dirty="0"/>
              <a:t>、展示）：李洁莹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4E243B-21B3-4904-9A98-110DE1E6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03" y="3737263"/>
            <a:ext cx="2836719" cy="28367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685542-1CBF-4933-B1C2-8CFE3AACF9FC}"/>
              </a:ext>
            </a:extLst>
          </p:cNvPr>
          <p:cNvSpPr txBox="1"/>
          <p:nvPr/>
        </p:nvSpPr>
        <p:spPr>
          <a:xfrm>
            <a:off x="2809011" y="4801225"/>
            <a:ext cx="55739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谢谢我的小伙伴们</a:t>
            </a:r>
            <a:r>
              <a:rPr lang="en-US" altLang="zh-CN" sz="4400" dirty="0"/>
              <a:t>~</a:t>
            </a:r>
          </a:p>
          <a:p>
            <a:r>
              <a:rPr lang="zh-CN" altLang="en-US" sz="4400" dirty="0"/>
              <a:t>你们是最胖的</a:t>
            </a:r>
            <a:r>
              <a:rPr lang="en-US" altLang="zh-CN" sz="4400" dirty="0"/>
              <a:t>(●’◡’●)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435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70123" y="438411"/>
            <a:ext cx="1634250" cy="83099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3566" y="499966"/>
            <a:ext cx="1283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31864" y="3404996"/>
            <a:ext cx="522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开发工作量及难度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70123" y="1555025"/>
            <a:ext cx="5257577" cy="68128"/>
          </a:xfrm>
          <a:prstGeom prst="line">
            <a:avLst/>
          </a:prstGeom>
          <a:ln w="28575">
            <a:solidFill>
              <a:srgbClr val="7BC25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030325" y="1946224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圆角矩形 10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01</a:t>
              </a: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54498" y="1875731"/>
            <a:ext cx="522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的可用性、易用性、完整性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11519" y="270727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圆角矩形 16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71895" y="4771507"/>
            <a:ext cx="357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用户体验及改进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30324" y="3410554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圆角矩形 20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30324" y="410367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5" name="圆角矩形 24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71895" y="2632541"/>
            <a:ext cx="39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的吸引力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30324" y="4837070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745001" y="4055222"/>
            <a:ext cx="432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测试的有效性和工作量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11519" y="556002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圆角矩形 31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06</a:t>
              </a:r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749658" y="5518972"/>
            <a:ext cx="277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团队分工</a:t>
            </a:r>
            <a:endParaRPr lang="en-US" altLang="zh-CN" sz="28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72" y="0"/>
            <a:ext cx="55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711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3" grpId="0"/>
      <p:bldP spid="30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7946" y="3848515"/>
            <a:ext cx="547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 FOR YOUR LISTENING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57106" y="3425187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087946" y="2187036"/>
            <a:ext cx="5349733" cy="830996"/>
            <a:chOff x="5804115" y="2624102"/>
            <a:chExt cx="5349733" cy="830996"/>
          </a:xfrm>
        </p:grpSpPr>
        <p:sp>
          <p:nvSpPr>
            <p:cNvPr id="7" name="圆角矩形 6"/>
            <p:cNvSpPr/>
            <p:nvPr/>
          </p:nvSpPr>
          <p:spPr>
            <a:xfrm>
              <a:off x="5804115" y="2624102"/>
              <a:ext cx="5349733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85998" y="2669742"/>
              <a:ext cx="41859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感谢您的聆听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9" y="1860210"/>
            <a:ext cx="5592765" cy="49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1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18487" y="3096497"/>
            <a:ext cx="6082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32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的可用性、易用性、完整性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可用性、易用性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9" name="图片 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0" y="1382541"/>
            <a:ext cx="1626948" cy="1742841"/>
          </a:xfrm>
          <a:prstGeom prst="rect">
            <a:avLst/>
          </a:prstGeom>
        </p:spPr>
      </p:pic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52" y="3089556"/>
            <a:ext cx="1728548" cy="1684452"/>
          </a:xfrm>
          <a:prstGeom prst="rect">
            <a:avLst/>
          </a:prstGeom>
        </p:spPr>
      </p:pic>
      <p:pic>
        <p:nvPicPr>
          <p:cNvPr id="11" name="图片 10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4774008"/>
            <a:ext cx="1998075" cy="17154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051B493-A0D6-497F-88B5-5458A7FD46B7}"/>
              </a:ext>
            </a:extLst>
          </p:cNvPr>
          <p:cNvSpPr txBox="1"/>
          <p:nvPr/>
        </p:nvSpPr>
        <p:spPr>
          <a:xfrm>
            <a:off x="2768600" y="1603245"/>
            <a:ext cx="70784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界面友好</a:t>
            </a:r>
            <a:endParaRPr lang="en-US" altLang="zh-CN" sz="2400" b="1" dirty="0"/>
          </a:p>
          <a:p>
            <a:r>
              <a:rPr lang="zh-CN" altLang="en-US" dirty="0"/>
              <a:t>            功能清晰地分为两大类，一类是基础功能，一类是扩展功能。基础功能常驻底栏，扩展功能展示在首页，并对所有功能做了相应的归类，便于用户快速找到想要的功能。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F92B8C-21D8-47D7-BAE1-451CCB1B9CCE}"/>
              </a:ext>
            </a:extLst>
          </p:cNvPr>
          <p:cNvSpPr txBox="1"/>
          <p:nvPr/>
        </p:nvSpPr>
        <p:spPr>
          <a:xfrm>
            <a:off x="1482171" y="3409628"/>
            <a:ext cx="7078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易于操作</a:t>
            </a:r>
            <a:endParaRPr lang="en-US" altLang="zh-CN" sz="2400" b="1" dirty="0"/>
          </a:p>
          <a:p>
            <a:r>
              <a:rPr lang="zh-CN" altLang="en-US" dirty="0"/>
              <a:t>            将用户的操作尽可能简化，避免用户对软件行为进行猜测，防止用户发生错误。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DC78E8-FEA0-44A0-A35F-723A210FDDD8}"/>
              </a:ext>
            </a:extLst>
          </p:cNvPr>
          <p:cNvSpPr txBox="1"/>
          <p:nvPr/>
        </p:nvSpPr>
        <p:spPr>
          <a:xfrm>
            <a:off x="2768599" y="5058254"/>
            <a:ext cx="7078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一致性、标准化</a:t>
            </a:r>
            <a:endParaRPr lang="en-US" altLang="zh-CN" sz="2400" b="1" dirty="0"/>
          </a:p>
          <a:p>
            <a:r>
              <a:rPr lang="zh-CN" altLang="en-US" dirty="0"/>
              <a:t>            同一功能的组件在设计上保持一致，降低用户的学习成本，使得整个产品的整体性很高。</a:t>
            </a:r>
          </a:p>
        </p:txBody>
      </p:sp>
    </p:spTree>
    <p:extLst>
      <p:ext uri="{BB962C8B-B14F-4D97-AF65-F5344CB8AC3E}">
        <p14:creationId xmlns:p14="http://schemas.microsoft.com/office/powerpoint/2010/main" val="41529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界面友好</a:t>
            </a:r>
            <a:endParaRPr lang="en-US" altLang="zh-CN" sz="2400" b="1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0" y="1382541"/>
            <a:ext cx="1626948" cy="174284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8B130B3-76D9-4DCF-A70F-8B43628DB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433" y="1091559"/>
            <a:ext cx="3077535" cy="54711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0F4D1F5-8609-443B-B94D-F2EA87DA04D4}"/>
              </a:ext>
            </a:extLst>
          </p:cNvPr>
          <p:cNvSpPr/>
          <p:nvPr/>
        </p:nvSpPr>
        <p:spPr>
          <a:xfrm>
            <a:off x="4195482" y="2662518"/>
            <a:ext cx="3732757" cy="174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B3443E-3091-48D8-9A54-9144E6CDB561}"/>
              </a:ext>
            </a:extLst>
          </p:cNvPr>
          <p:cNvSpPr/>
          <p:nvPr/>
        </p:nvSpPr>
        <p:spPr>
          <a:xfrm>
            <a:off x="4228822" y="5766441"/>
            <a:ext cx="3699417" cy="6406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F86B7D-B5BC-4F18-A074-A635D2B2C256}"/>
              </a:ext>
            </a:extLst>
          </p:cNvPr>
          <p:cNvSpPr txBox="1"/>
          <p:nvPr/>
        </p:nvSpPr>
        <p:spPr>
          <a:xfrm>
            <a:off x="8350623" y="3428999"/>
            <a:ext cx="219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扩展功能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867766-E8AD-4F59-A689-A3B36B760F2E}"/>
              </a:ext>
            </a:extLst>
          </p:cNvPr>
          <p:cNvSpPr txBox="1"/>
          <p:nvPr/>
        </p:nvSpPr>
        <p:spPr>
          <a:xfrm>
            <a:off x="8264199" y="5766441"/>
            <a:ext cx="2191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基础功能</a:t>
            </a:r>
          </a:p>
        </p:txBody>
      </p:sp>
    </p:spTree>
    <p:extLst>
      <p:ext uri="{BB962C8B-B14F-4D97-AF65-F5344CB8AC3E}">
        <p14:creationId xmlns:p14="http://schemas.microsoft.com/office/powerpoint/2010/main" val="24458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易于操作</a:t>
            </a:r>
            <a:endParaRPr lang="en-US" altLang="zh-CN" sz="2400" b="1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61" y="1812479"/>
            <a:ext cx="1728548" cy="16844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8DAF051-859B-439D-95FA-AC94C7FBC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192" y="1390291"/>
            <a:ext cx="2859177" cy="508298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2CC2B14-2849-4D1C-82DC-64CD26824586}"/>
              </a:ext>
            </a:extLst>
          </p:cNvPr>
          <p:cNvSpPr/>
          <p:nvPr/>
        </p:nvSpPr>
        <p:spPr>
          <a:xfrm>
            <a:off x="5841555" y="5056093"/>
            <a:ext cx="4122719" cy="799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171D8E-342C-4AD6-B164-707411B59FFC}"/>
              </a:ext>
            </a:extLst>
          </p:cNvPr>
          <p:cNvSpPr/>
          <p:nvPr/>
        </p:nvSpPr>
        <p:spPr>
          <a:xfrm>
            <a:off x="5841555" y="3031188"/>
            <a:ext cx="4122719" cy="17428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40C00B52-91F4-4C93-AA32-0570683FD7DE}"/>
              </a:ext>
            </a:extLst>
          </p:cNvPr>
          <p:cNvCxnSpPr>
            <a:stCxn id="13" idx="1"/>
            <a:endCxn id="15" idx="1"/>
          </p:cNvCxnSpPr>
          <p:nvPr/>
        </p:nvCxnSpPr>
        <p:spPr>
          <a:xfrm rot="10800000">
            <a:off x="5841555" y="3902599"/>
            <a:ext cx="12700" cy="1553407"/>
          </a:xfrm>
          <a:prstGeom prst="bentConnector3">
            <a:avLst>
              <a:gd name="adj1" fmla="val 6141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1BD856F-EFBA-48F7-8F8D-769237F56E18}"/>
              </a:ext>
            </a:extLst>
          </p:cNvPr>
          <p:cNvSpPr txBox="1"/>
          <p:nvPr/>
        </p:nvSpPr>
        <p:spPr>
          <a:xfrm>
            <a:off x="1588718" y="3971342"/>
            <a:ext cx="4247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用户喂养流浪猫后不需要手动</a:t>
            </a:r>
            <a:endParaRPr lang="en-US" altLang="zh-CN" dirty="0"/>
          </a:p>
          <a:p>
            <a:r>
              <a:rPr lang="zh-CN" altLang="en-US" dirty="0"/>
              <a:t>填写喂养信息，而是将喂养的</a:t>
            </a:r>
            <a:endParaRPr lang="en-US" altLang="zh-CN" dirty="0"/>
          </a:p>
          <a:p>
            <a:r>
              <a:rPr lang="zh-CN" altLang="en-US" dirty="0"/>
              <a:t>操作简化为一个按钮，用户喂</a:t>
            </a:r>
            <a:endParaRPr lang="en-US" altLang="zh-CN" dirty="0"/>
          </a:p>
          <a:p>
            <a:r>
              <a:rPr lang="zh-CN" altLang="en-US" dirty="0"/>
              <a:t>养后只需要点击喂养，就会在</a:t>
            </a:r>
            <a:endParaRPr lang="en-US" altLang="zh-CN" dirty="0"/>
          </a:p>
          <a:p>
            <a:r>
              <a:rPr lang="zh-CN" altLang="en-US" dirty="0"/>
              <a:t>喂养情况出现一条相关记录。</a:t>
            </a:r>
          </a:p>
        </p:txBody>
      </p:sp>
    </p:spTree>
    <p:extLst>
      <p:ext uri="{BB962C8B-B14F-4D97-AF65-F5344CB8AC3E}">
        <p14:creationId xmlns:p14="http://schemas.microsoft.com/office/powerpoint/2010/main" val="1297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一致性、标准化</a:t>
            </a:r>
            <a:endParaRPr lang="en-US" altLang="zh-CN" sz="2400" b="1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4774008"/>
            <a:ext cx="1998075" cy="17154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215A2E-EE0B-4673-8C4E-F09C197CA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000" y="1315213"/>
            <a:ext cx="2428034" cy="4316505"/>
          </a:xfrm>
          <a:prstGeom prst="rect">
            <a:avLst/>
          </a:prstGeom>
        </p:spPr>
      </p:pic>
      <p:pic>
        <p:nvPicPr>
          <p:cNvPr id="5" name="图片 4" descr="图片包含 屏幕截图&#10;&#10;已生成极高可信度的说明">
            <a:extLst>
              <a:ext uri="{FF2B5EF4-FFF2-40B4-BE49-F238E27FC236}">
                <a16:creationId xmlns:a16="http://schemas.microsoft.com/office/drawing/2014/main" id="{B464651F-C593-434B-9741-170204C32B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2" y="1315213"/>
            <a:ext cx="2428035" cy="43165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FC90B0-DA98-4355-A28D-FF8C54ECF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487" y="1315213"/>
            <a:ext cx="3238500" cy="13430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9B50B3-8E94-4C79-8822-C053358B5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8487" y="3473465"/>
            <a:ext cx="3200400" cy="1743075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9E4B7B50-520A-4C44-BA1E-02D4155F7EAD}"/>
              </a:ext>
            </a:extLst>
          </p:cNvPr>
          <p:cNvSpPr/>
          <p:nvPr/>
        </p:nvSpPr>
        <p:spPr>
          <a:xfrm>
            <a:off x="1694329" y="1761565"/>
            <a:ext cx="6158753" cy="753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85DA70C-B891-4371-B9E6-551336995002}"/>
              </a:ext>
            </a:extLst>
          </p:cNvPr>
          <p:cNvSpPr/>
          <p:nvPr/>
        </p:nvSpPr>
        <p:spPr>
          <a:xfrm>
            <a:off x="6236807" y="3473465"/>
            <a:ext cx="1169894" cy="376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437135F-B48C-41DC-9C4D-C69A7AC03700}"/>
              </a:ext>
            </a:extLst>
          </p:cNvPr>
          <p:cNvSpPr/>
          <p:nvPr/>
        </p:nvSpPr>
        <p:spPr>
          <a:xfrm>
            <a:off x="8777948" y="2145950"/>
            <a:ext cx="1169894" cy="376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F012A015-9581-48BA-AAE4-5C7AFE5C74B0}"/>
              </a:ext>
            </a:extLst>
          </p:cNvPr>
          <p:cNvSpPr/>
          <p:nvPr/>
        </p:nvSpPr>
        <p:spPr>
          <a:xfrm>
            <a:off x="7476734" y="3849982"/>
            <a:ext cx="2602427" cy="1343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66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完整性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4774008"/>
            <a:ext cx="1998075" cy="171542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14811" y="1901958"/>
            <a:ext cx="8621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所谓完整性校验就是用各种算法来计算一个文件的完整性，防止这个文件被修改。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其中常用的方法就是计算一个文件的</a:t>
            </a:r>
            <a:r>
              <a:rPr lang="en-US" altLang="zh-CN" sz="2400" dirty="0"/>
              <a:t>CRC32</a:t>
            </a:r>
            <a:r>
              <a:rPr lang="zh-CN" altLang="en-US" sz="2400" dirty="0"/>
              <a:t>的值或者计算一个文件的哈希值。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所以我们在防止</a:t>
            </a:r>
            <a:r>
              <a:rPr lang="en-US" altLang="zh-CN" sz="2400" dirty="0" err="1"/>
              <a:t>apk</a:t>
            </a:r>
            <a:r>
              <a:rPr lang="zh-CN" altLang="en-US" sz="2400" dirty="0"/>
              <a:t>被反编译的方法中也计划采用这种方法，通过对</a:t>
            </a:r>
            <a:r>
              <a:rPr lang="en-US" altLang="zh-CN" sz="2400" dirty="0" err="1"/>
              <a:t>classes.dex</a:t>
            </a:r>
            <a:r>
              <a:rPr lang="zh-CN" altLang="en-US" sz="2400" dirty="0"/>
              <a:t>文件进行完整性校验，来保证整个程序的逻辑不被修改。</a:t>
            </a:r>
          </a:p>
        </p:txBody>
      </p:sp>
    </p:spTree>
    <p:extLst>
      <p:ext uri="{BB962C8B-B14F-4D97-AF65-F5344CB8AC3E}">
        <p14:creationId xmlns:p14="http://schemas.microsoft.com/office/powerpoint/2010/main" val="277495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2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651500" y="3163191"/>
            <a:ext cx="654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App</a:t>
            </a:r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的吸引力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9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964C"/>
      </a:accent1>
      <a:accent2>
        <a:srgbClr val="80C68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</TotalTime>
  <Words>724</Words>
  <Application>Microsoft Office PowerPoint</Application>
  <PresentationFormat>宽屏</PresentationFormat>
  <Paragraphs>204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方正兰亭超细黑简体</vt:lpstr>
      <vt:lpstr>方正清刻本悦宋简体</vt:lpstr>
      <vt:lpstr>宋体</vt:lpstr>
      <vt:lpstr>微软雅黑 Light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李花花</cp:lastModifiedBy>
  <cp:revision>108</cp:revision>
  <dcterms:created xsi:type="dcterms:W3CDTF">2017-06-26T13:27:12Z</dcterms:created>
  <dcterms:modified xsi:type="dcterms:W3CDTF">2017-12-27T01:04:52Z</dcterms:modified>
</cp:coreProperties>
</file>